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16" r:id="rId1"/>
  </p:sldMasterIdLst>
  <p:sldIdLst>
    <p:sldId id="262" r:id="rId2"/>
    <p:sldId id="263" r:id="rId3"/>
    <p:sldId id="264" r:id="rId4"/>
    <p:sldId id="265" r:id="rId5"/>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0" d="100"/>
          <a:sy n="60" d="100"/>
        </p:scale>
        <p:origin x="-1992" y="732"/>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6858000" cy="9144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48985" y="93007"/>
            <a:ext cx="6760029" cy="8922935"/>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971550" y="4267200"/>
            <a:ext cx="4800600" cy="21336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3/13/2020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47199" y="1932405"/>
            <a:ext cx="6766153" cy="203646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7199" y="1862294"/>
            <a:ext cx="6766153" cy="160773"/>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47199" y="3968865"/>
            <a:ext cx="6766153" cy="147376"/>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342900" y="2007908"/>
            <a:ext cx="6172200" cy="1960033"/>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9"/>
            <a:ext cx="1508760" cy="780203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85800" y="366188"/>
            <a:ext cx="4171950" cy="780203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85800" y="1930400"/>
            <a:ext cx="5829300" cy="6096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6858000" cy="9144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48985" y="93007"/>
            <a:ext cx="6760029" cy="8922935"/>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541735" y="1270001"/>
            <a:ext cx="5829300" cy="1816100"/>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41735" y="3397251"/>
            <a:ext cx="5829300" cy="1784349"/>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a:p>
        </p:txBody>
      </p:sp>
      <p:sp>
        <p:nvSpPr>
          <p:cNvPr id="5" name="Footer Placeholder 4"/>
          <p:cNvSpPr>
            <a:spLocks noGrp="1"/>
          </p:cNvSpPr>
          <p:nvPr>
            <p:ph type="ftr" sz="quarter" idx="11"/>
          </p:nvPr>
        </p:nvSpPr>
        <p:spPr>
          <a:xfrm>
            <a:off x="600075" y="8229600"/>
            <a:ext cx="3000375" cy="609600"/>
          </a:xfrm>
        </p:spPr>
        <p:txBody>
          <a:bodyPr/>
          <a:lstStyle/>
          <a:p>
            <a:endParaRPr lang="en-US"/>
          </a:p>
        </p:txBody>
      </p:sp>
      <p:sp>
        <p:nvSpPr>
          <p:cNvPr id="7" name="Rectangle 6"/>
          <p:cNvSpPr/>
          <p:nvPr/>
        </p:nvSpPr>
        <p:spPr>
          <a:xfrm flipV="1">
            <a:off x="52060" y="3169107"/>
            <a:ext cx="6760136" cy="12192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51860" y="3121967"/>
            <a:ext cx="6760336" cy="6095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1230" y="3291840"/>
            <a:ext cx="6760966" cy="6096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09728" y="8278368"/>
            <a:ext cx="342900" cy="6096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685800" y="1930400"/>
            <a:ext cx="2811780" cy="6096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3700463" y="1930400"/>
            <a:ext cx="2811780" cy="6096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5800" y="364067"/>
            <a:ext cx="5829300" cy="1524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1930400"/>
            <a:ext cx="2800350" cy="1016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3714750" y="1930400"/>
            <a:ext cx="2800350" cy="1016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3/13/2020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685800" y="2997200"/>
            <a:ext cx="2800350" cy="51816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3714750" y="2997200"/>
            <a:ext cx="2800350" cy="51816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3/13/2020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6858000" cy="9144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48006" y="93007"/>
            <a:ext cx="6760029" cy="8924544"/>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685800" y="364067"/>
            <a:ext cx="5829300" cy="1524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2133600"/>
            <a:ext cx="1428750" cy="59944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228850" y="2133600"/>
            <a:ext cx="4286250" cy="59944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6534067"/>
            <a:ext cx="5486400" cy="696384"/>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85800" y="7261100"/>
            <a:ext cx="5486400" cy="9144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3/13/2020</a:t>
            </a:fld>
            <a:endParaRPr lang="en-US"/>
          </a:p>
        </p:txBody>
      </p:sp>
      <p:sp>
        <p:nvSpPr>
          <p:cNvPr id="6" name="Footer Placeholder 5"/>
          <p:cNvSpPr>
            <a:spLocks noGrp="1"/>
          </p:cNvSpPr>
          <p:nvPr>
            <p:ph type="ftr" sz="quarter" idx="11"/>
          </p:nvPr>
        </p:nvSpPr>
        <p:spPr>
          <a:xfrm>
            <a:off x="685800" y="8229600"/>
            <a:ext cx="2914650" cy="609600"/>
          </a:xfrm>
        </p:spPr>
        <p:txBody>
          <a:bodyPr/>
          <a:lstStyle/>
          <a:p>
            <a:endParaRPr lang="en-US"/>
          </a:p>
        </p:txBody>
      </p:sp>
      <p:sp>
        <p:nvSpPr>
          <p:cNvPr id="7" name="Slide Number Placeholder 6"/>
          <p:cNvSpPr>
            <a:spLocks noGrp="1"/>
          </p:cNvSpPr>
          <p:nvPr>
            <p:ph type="sldNum" sz="quarter" idx="12"/>
          </p:nvPr>
        </p:nvSpPr>
        <p:spPr>
          <a:xfrm>
            <a:off x="109728" y="8278368"/>
            <a:ext cx="342900" cy="609600"/>
          </a:xfrm>
        </p:spPr>
        <p:txBody>
          <a:bodyPr/>
          <a:lstStyle/>
          <a:p>
            <a:fld id="{B6F15528-21DE-4FAA-801E-634DDDAF4B2B}" type="slidenum">
              <a:rPr lang="en-US" smtClean="0"/>
              <a:pPr/>
              <a:t>‹#›</a:t>
            </a:fld>
            <a:endParaRPr lang="en-US"/>
          </a:p>
        </p:txBody>
      </p:sp>
      <p:sp>
        <p:nvSpPr>
          <p:cNvPr id="11" name="Rectangle 10"/>
          <p:cNvSpPr/>
          <p:nvPr/>
        </p:nvSpPr>
        <p:spPr>
          <a:xfrm flipV="1">
            <a:off x="51230" y="6244740"/>
            <a:ext cx="6755130" cy="12192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51382" y="6200633"/>
            <a:ext cx="6754979" cy="6095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51383" y="6364299"/>
            <a:ext cx="6754978" cy="65076"/>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51231" y="88901"/>
            <a:ext cx="6751405" cy="6108700"/>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6858000" cy="9144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48006" y="93007"/>
            <a:ext cx="6760029" cy="8924544"/>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685800" y="366184"/>
            <a:ext cx="5829300" cy="1524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85800" y="1930400"/>
            <a:ext cx="5829300" cy="6096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629150" y="8255000"/>
            <a:ext cx="1857375" cy="63500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3/13/2020</a:t>
            </a:fld>
            <a:endParaRPr lang="en-US"/>
          </a:p>
        </p:txBody>
      </p:sp>
      <p:sp>
        <p:nvSpPr>
          <p:cNvPr id="3" name="Footer Placeholder 2"/>
          <p:cNvSpPr>
            <a:spLocks noGrp="1"/>
          </p:cNvSpPr>
          <p:nvPr>
            <p:ph type="ftr" sz="quarter" idx="3"/>
          </p:nvPr>
        </p:nvSpPr>
        <p:spPr>
          <a:xfrm>
            <a:off x="685800" y="8229600"/>
            <a:ext cx="2971800" cy="6096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09728" y="8280400"/>
            <a:ext cx="342900" cy="6096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117" r:id="rId1"/>
    <p:sldLayoutId id="2147484118" r:id="rId2"/>
    <p:sldLayoutId id="2147484119" r:id="rId3"/>
    <p:sldLayoutId id="2147484120" r:id="rId4"/>
    <p:sldLayoutId id="2147484121" r:id="rId5"/>
    <p:sldLayoutId id="2147484122" r:id="rId6"/>
    <p:sldLayoutId id="2147484123" r:id="rId7"/>
    <p:sldLayoutId id="2147484124" r:id="rId8"/>
    <p:sldLayoutId id="2147484125" r:id="rId9"/>
    <p:sldLayoutId id="2147484126" r:id="rId10"/>
    <p:sldLayoutId id="214748412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9.xml"/><Relationship Id="rId6" Type="http://schemas.openxmlformats.org/officeDocument/2006/relationships/image" Target="../media/image4.png"/><Relationship Id="rId5" Type="http://schemas.openxmlformats.org/officeDocument/2006/relationships/hyperlink" Target="mailto:sidhipharmaequipments@gmail.com" TargetMode="External"/><Relationship Id="rId4" Type="http://schemas.openxmlformats.org/officeDocument/2006/relationships/hyperlink" Target="mailto:sales@sidhipharmaequiment.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lowchart: Manual Operation 6"/>
          <p:cNvSpPr/>
          <p:nvPr/>
        </p:nvSpPr>
        <p:spPr>
          <a:xfrm rot="16200000">
            <a:off x="571501" y="38100"/>
            <a:ext cx="5715000" cy="6553200"/>
          </a:xfrm>
          <a:prstGeom prst="flowChartManualOperation">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US" dirty="0"/>
          </a:p>
        </p:txBody>
      </p:sp>
      <p:sp>
        <p:nvSpPr>
          <p:cNvPr id="11" name="TextBox 10"/>
          <p:cNvSpPr txBox="1"/>
          <p:nvPr/>
        </p:nvSpPr>
        <p:spPr>
          <a:xfrm>
            <a:off x="533400" y="1371600"/>
            <a:ext cx="5715000" cy="584775"/>
          </a:xfrm>
          <a:prstGeom prst="rect">
            <a:avLst/>
          </a:prstGeom>
          <a:noFill/>
        </p:spPr>
        <p:txBody>
          <a:bodyPr wrap="square" rtlCol="0">
            <a:spAutoFit/>
          </a:bodyPr>
          <a:lstStyle/>
          <a:p>
            <a:pPr algn="ctr"/>
            <a:r>
              <a:rPr lang="en-US" sz="3200" b="1" dirty="0" smtClean="0">
                <a:solidFill>
                  <a:schemeClr val="bg1"/>
                </a:solidFill>
              </a:rPr>
              <a:t>TURBO  SIFTER</a:t>
            </a:r>
            <a:endParaRPr lang="en-US" sz="3200" b="1" dirty="0">
              <a:solidFill>
                <a:schemeClr val="bg1"/>
              </a:solidFill>
            </a:endParaRPr>
          </a:p>
        </p:txBody>
      </p:sp>
      <p:pic>
        <p:nvPicPr>
          <p:cNvPr id="8" name="Picture 2"/>
          <p:cNvPicPr>
            <a:picLocks noChangeAspect="1" noChangeArrowheads="1"/>
          </p:cNvPicPr>
          <p:nvPr/>
        </p:nvPicPr>
        <p:blipFill>
          <a:blip r:embed="rId2"/>
          <a:srcRect/>
          <a:stretch>
            <a:fillRect/>
          </a:stretch>
        </p:blipFill>
        <p:spPr bwMode="auto">
          <a:xfrm>
            <a:off x="4732865" y="304800"/>
            <a:ext cx="1820335" cy="762000"/>
          </a:xfrm>
          <a:prstGeom prst="rect">
            <a:avLst/>
          </a:prstGeom>
          <a:noFill/>
          <a:ln w="9525">
            <a:noFill/>
            <a:miter lim="800000"/>
            <a:headEnd/>
            <a:tailEnd/>
          </a:ln>
          <a:effectLst/>
        </p:spPr>
      </p:pic>
      <p:pic>
        <p:nvPicPr>
          <p:cNvPr id="10" name="Picture 3"/>
          <p:cNvPicPr>
            <a:picLocks noChangeAspect="1" noChangeArrowheads="1"/>
          </p:cNvPicPr>
          <p:nvPr/>
        </p:nvPicPr>
        <p:blipFill>
          <a:blip r:embed="rId3"/>
          <a:srcRect/>
          <a:stretch>
            <a:fillRect/>
          </a:stretch>
        </p:blipFill>
        <p:spPr bwMode="auto">
          <a:xfrm>
            <a:off x="1077383" y="6781800"/>
            <a:ext cx="4637617" cy="533400"/>
          </a:xfrm>
          <a:prstGeom prst="rect">
            <a:avLst/>
          </a:prstGeom>
          <a:noFill/>
          <a:ln w="9525">
            <a:noFill/>
            <a:miter lim="800000"/>
            <a:headEnd/>
            <a:tailEnd/>
          </a:ln>
          <a:effectLst/>
        </p:spPr>
      </p:pic>
      <p:sp>
        <p:nvSpPr>
          <p:cNvPr id="13" name="TextBox 12"/>
          <p:cNvSpPr txBox="1"/>
          <p:nvPr/>
        </p:nvSpPr>
        <p:spPr>
          <a:xfrm>
            <a:off x="381000" y="7239000"/>
            <a:ext cx="6019800" cy="1477328"/>
          </a:xfrm>
          <a:prstGeom prst="rect">
            <a:avLst/>
          </a:prstGeom>
          <a:noFill/>
          <a:ln>
            <a:noFill/>
          </a:ln>
        </p:spPr>
        <p:txBody>
          <a:bodyPr wrap="square" rtlCol="0">
            <a:spAutoFit/>
          </a:bodyPr>
          <a:lstStyle/>
          <a:p>
            <a:pPr algn="ctr"/>
            <a:r>
              <a:rPr lang="en-US" sz="1600" b="1" dirty="0" smtClean="0">
                <a:solidFill>
                  <a:srgbClr val="000099"/>
                </a:solidFill>
              </a:rPr>
              <a:t>Mfg.&amp; Exp. Of Plants &amp; Machineries for Pharmaceuticals,</a:t>
            </a:r>
          </a:p>
          <a:p>
            <a:pPr algn="ctr"/>
            <a:r>
              <a:rPr lang="en-US" sz="1600" b="1" dirty="0" smtClean="0">
                <a:solidFill>
                  <a:srgbClr val="000099"/>
                </a:solidFill>
              </a:rPr>
              <a:t>Cosmetics, Chemicals food &amp; Beverage Industries </a:t>
            </a:r>
          </a:p>
          <a:p>
            <a:pPr algn="ctr"/>
            <a:r>
              <a:rPr lang="en-US" sz="1600" b="1" dirty="0" smtClean="0">
                <a:solidFill>
                  <a:srgbClr val="000099"/>
                </a:solidFill>
              </a:rPr>
              <a:t>Plot No.  1601/1,3</a:t>
            </a:r>
            <a:r>
              <a:rPr lang="en-US" sz="1600" b="1" baseline="30000" dirty="0" smtClean="0">
                <a:solidFill>
                  <a:srgbClr val="000099"/>
                </a:solidFill>
              </a:rPr>
              <a:t>rd</a:t>
            </a:r>
            <a:r>
              <a:rPr lang="en-US" sz="1600" b="1" dirty="0" smtClean="0">
                <a:solidFill>
                  <a:srgbClr val="000099"/>
                </a:solidFill>
              </a:rPr>
              <a:t> Phase G.I.D.C., Vapi-396195. (Gujarat)</a:t>
            </a:r>
          </a:p>
          <a:p>
            <a:pPr algn="ctr"/>
            <a:r>
              <a:rPr lang="en-US" sz="1200" b="1" dirty="0" smtClean="0">
                <a:solidFill>
                  <a:srgbClr val="000099"/>
                </a:solidFill>
              </a:rPr>
              <a:t>Email:</a:t>
            </a:r>
            <a:r>
              <a:rPr lang="en-US" sz="1200" b="1" dirty="0" smtClean="0">
                <a:solidFill>
                  <a:srgbClr val="000099"/>
                </a:solidFill>
                <a:hlinkClick r:id="rId4"/>
              </a:rPr>
              <a:t>sales@sidhipharmaequiment.com</a:t>
            </a:r>
            <a:r>
              <a:rPr lang="en-US" sz="1200" b="1" dirty="0" smtClean="0">
                <a:solidFill>
                  <a:srgbClr val="000099"/>
                </a:solidFill>
              </a:rPr>
              <a:t>:</a:t>
            </a:r>
            <a:r>
              <a:rPr lang="en-US" sz="1200" b="1" dirty="0" smtClean="0">
                <a:solidFill>
                  <a:srgbClr val="000099"/>
                </a:solidFill>
                <a:hlinkClick r:id="rId5"/>
              </a:rPr>
              <a:t>sidhipharmaequipments@gmail.com</a:t>
            </a:r>
            <a:r>
              <a:rPr lang="en-US" sz="1200" b="1" dirty="0" smtClean="0">
                <a:solidFill>
                  <a:srgbClr val="000099"/>
                </a:solidFill>
              </a:rPr>
              <a:t>: </a:t>
            </a:r>
          </a:p>
          <a:p>
            <a:pPr algn="ctr"/>
            <a:r>
              <a:rPr lang="en-US" sz="1200" b="1" dirty="0" smtClean="0">
                <a:solidFill>
                  <a:srgbClr val="000099"/>
                </a:solidFill>
              </a:rPr>
              <a:t>Contact Person : Mr. </a:t>
            </a:r>
            <a:r>
              <a:rPr lang="en-US" sz="1200" b="1" dirty="0" err="1" smtClean="0">
                <a:solidFill>
                  <a:srgbClr val="000099"/>
                </a:solidFill>
              </a:rPr>
              <a:t>Pravin</a:t>
            </a:r>
            <a:r>
              <a:rPr lang="en-US" sz="1200" b="1" dirty="0" smtClean="0">
                <a:solidFill>
                  <a:srgbClr val="000099"/>
                </a:solidFill>
              </a:rPr>
              <a:t>  </a:t>
            </a:r>
            <a:r>
              <a:rPr lang="en-US" sz="1200" b="1" dirty="0" err="1" smtClean="0">
                <a:solidFill>
                  <a:srgbClr val="000099"/>
                </a:solidFill>
              </a:rPr>
              <a:t>Panchal</a:t>
            </a:r>
            <a:r>
              <a:rPr lang="en-US" sz="1200" b="1" dirty="0" smtClean="0">
                <a:solidFill>
                  <a:srgbClr val="000099"/>
                </a:solidFill>
              </a:rPr>
              <a:t>   (9924893790) Mr. </a:t>
            </a:r>
            <a:r>
              <a:rPr lang="en-US" sz="1200" b="1" dirty="0" err="1" smtClean="0">
                <a:solidFill>
                  <a:srgbClr val="000099"/>
                </a:solidFill>
              </a:rPr>
              <a:t>Kiran</a:t>
            </a:r>
            <a:r>
              <a:rPr lang="en-US" sz="1200" b="1" dirty="0" smtClean="0">
                <a:solidFill>
                  <a:srgbClr val="000099"/>
                </a:solidFill>
              </a:rPr>
              <a:t>  </a:t>
            </a:r>
            <a:r>
              <a:rPr lang="en-US" sz="1200" b="1" dirty="0" err="1" smtClean="0">
                <a:solidFill>
                  <a:srgbClr val="000099"/>
                </a:solidFill>
              </a:rPr>
              <a:t>Gophane</a:t>
            </a:r>
            <a:r>
              <a:rPr lang="en-US" sz="1200" b="1" dirty="0" smtClean="0">
                <a:solidFill>
                  <a:srgbClr val="000099"/>
                </a:solidFill>
              </a:rPr>
              <a:t>  (9545868896) </a:t>
            </a:r>
          </a:p>
          <a:p>
            <a:pPr algn="ctr"/>
            <a:r>
              <a:rPr lang="en-US" sz="1600" b="1" smtClean="0">
                <a:solidFill>
                  <a:srgbClr val="000099"/>
                </a:solidFill>
              </a:rPr>
              <a:t>Website: www.sidhipharmaequipment.com</a:t>
            </a:r>
            <a:endParaRPr lang="en-US" sz="1600" b="1" dirty="0" smtClean="0">
              <a:solidFill>
                <a:srgbClr val="000099"/>
              </a:solidFill>
            </a:endParaRPr>
          </a:p>
        </p:txBody>
      </p:sp>
      <p:pic>
        <p:nvPicPr>
          <p:cNvPr id="9" name="Picture 2"/>
          <p:cNvPicPr>
            <a:picLocks noChangeAspect="1" noChangeArrowheads="1"/>
          </p:cNvPicPr>
          <p:nvPr/>
        </p:nvPicPr>
        <p:blipFill>
          <a:blip r:embed="rId6"/>
          <a:srcRect/>
          <a:stretch>
            <a:fillRect/>
          </a:stretch>
        </p:blipFill>
        <p:spPr bwMode="auto">
          <a:xfrm>
            <a:off x="1981200" y="1981200"/>
            <a:ext cx="2895600" cy="303408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04800" y="609600"/>
            <a:ext cx="6019800" cy="5334000"/>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t"/>
          <a:lstStyle/>
          <a:p>
            <a:pPr>
              <a:lnSpc>
                <a:spcPct val="150000"/>
              </a:lnSpc>
            </a:pPr>
            <a:r>
              <a:rPr lang="en-US" sz="1600" dirty="0" smtClean="0"/>
              <a:t>The </a:t>
            </a:r>
            <a:r>
              <a:rPr lang="en-US" sz="1600" b="1" dirty="0" smtClean="0"/>
              <a:t>TURBO SIFTER </a:t>
            </a:r>
            <a:r>
              <a:rPr lang="en-US" sz="1600" dirty="0" smtClean="0"/>
              <a:t>is used to combine process for sieving and milling. The turbo sifter mainly used in pharmaceutical formulation for raw material sifting and milling process.</a:t>
            </a:r>
          </a:p>
          <a:p>
            <a:pPr>
              <a:lnSpc>
                <a:spcPct val="150000"/>
              </a:lnSpc>
            </a:pPr>
            <a:r>
              <a:rPr lang="en-US" sz="1600" dirty="0" smtClean="0"/>
              <a:t>The turbo sifter is having two chambers for sifting and milling with separate drives. The separation of coarse and fine product size happens in the sifting chamber. The sifting chambers having rotary sieve with drive so fed material powder after entering the turbo sifter is pushed towards the sieve area by screw in the sieve chamber gets sifting so, fine powder falls in to directly discharge pot. While coarse particles are proceed to the adjacent milling process. There are sieve and blades with rotary drive in milling chamber, which while rotating push and mill the material against the sieve so coarse particles are broken in to fine and falls to the discharge pot, thus attaining the uniform product size.</a:t>
            </a:r>
            <a:endParaRPr lang="en-US" sz="1600" dirty="0"/>
          </a:p>
        </p:txBody>
      </p:sp>
      <p:sp>
        <p:nvSpPr>
          <p:cNvPr id="7" name="TextBox 6"/>
          <p:cNvSpPr txBox="1"/>
          <p:nvPr/>
        </p:nvSpPr>
        <p:spPr>
          <a:xfrm>
            <a:off x="228600" y="304800"/>
            <a:ext cx="3962400" cy="369332"/>
          </a:xfrm>
          <a:prstGeom prst="rect">
            <a:avLst/>
          </a:prstGeom>
          <a:noFill/>
        </p:spPr>
        <p:txBody>
          <a:bodyPr wrap="square" rtlCol="0">
            <a:spAutoFit/>
          </a:bodyPr>
          <a:lstStyle/>
          <a:p>
            <a:r>
              <a:rPr lang="en-US" b="1" u="sng" dirty="0" smtClean="0"/>
              <a:t>Turbo  Sifter : </a:t>
            </a:r>
            <a:endParaRPr lang="en-US" b="1" u="sng" dirty="0"/>
          </a:p>
        </p:txBody>
      </p:sp>
      <p:pic>
        <p:nvPicPr>
          <p:cNvPr id="9" name="Picture 2"/>
          <p:cNvPicPr>
            <a:picLocks noChangeAspect="1" noChangeArrowheads="1"/>
          </p:cNvPicPr>
          <p:nvPr/>
        </p:nvPicPr>
        <p:blipFill>
          <a:blip r:embed="rId2"/>
          <a:srcRect/>
          <a:stretch>
            <a:fillRect/>
          </a:stretch>
        </p:blipFill>
        <p:spPr bwMode="auto">
          <a:xfrm>
            <a:off x="5537199" y="228600"/>
            <a:ext cx="1092201" cy="457200"/>
          </a:xfrm>
          <a:prstGeom prst="rect">
            <a:avLst/>
          </a:prstGeom>
          <a:noFill/>
          <a:ln w="9525">
            <a:noFill/>
            <a:miter lim="800000"/>
            <a:headEnd/>
            <a:tailEnd/>
          </a:ln>
          <a:effectLst/>
        </p:spPr>
      </p:pic>
      <p:pic>
        <p:nvPicPr>
          <p:cNvPr id="6" name="Picture 2"/>
          <p:cNvPicPr>
            <a:picLocks noChangeAspect="1" noChangeArrowheads="1"/>
          </p:cNvPicPr>
          <p:nvPr/>
        </p:nvPicPr>
        <p:blipFill>
          <a:blip r:embed="rId3"/>
          <a:srcRect/>
          <a:stretch>
            <a:fillRect/>
          </a:stretch>
        </p:blipFill>
        <p:spPr bwMode="auto">
          <a:xfrm>
            <a:off x="914400" y="6481646"/>
            <a:ext cx="5562600" cy="250995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04800" y="6705600"/>
            <a:ext cx="6324600" cy="1981200"/>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t"/>
          <a:lstStyle/>
          <a:p>
            <a:pPr>
              <a:buFont typeface="Wingdings" pitchFamily="2" charset="2"/>
              <a:buChar char="Ø"/>
            </a:pPr>
            <a:r>
              <a:rPr lang="en-US" dirty="0" smtClean="0"/>
              <a:t>Dust free operations</a:t>
            </a:r>
          </a:p>
          <a:p>
            <a:pPr>
              <a:buFont typeface="Wingdings" pitchFamily="2" charset="2"/>
              <a:buChar char="Ø"/>
            </a:pPr>
            <a:r>
              <a:rPr lang="en-US" dirty="0" smtClean="0"/>
              <a:t>No vibration and noiseless than 80DB</a:t>
            </a:r>
          </a:p>
          <a:p>
            <a:pPr>
              <a:buFont typeface="Wingdings" pitchFamily="2" charset="2"/>
              <a:buChar char="Ø"/>
            </a:pPr>
            <a:r>
              <a:rPr lang="en-US" dirty="0" smtClean="0"/>
              <a:t>Flexible design to reduce floor space</a:t>
            </a:r>
          </a:p>
          <a:p>
            <a:pPr>
              <a:buFont typeface="Wingdings" pitchFamily="2" charset="2"/>
              <a:buChar char="Ø"/>
            </a:pPr>
            <a:r>
              <a:rPr lang="en-US" dirty="0" smtClean="0"/>
              <a:t>Hygienic &amp; high efficient machine design</a:t>
            </a:r>
          </a:p>
          <a:p>
            <a:pPr>
              <a:buFont typeface="Wingdings" pitchFamily="2" charset="2"/>
              <a:buChar char="Ø"/>
            </a:pPr>
            <a:r>
              <a:rPr lang="en-US" dirty="0" smtClean="0"/>
              <a:t>Easy to inspect mesh frame at 360° smaller particles to pass through without clogging</a:t>
            </a:r>
          </a:p>
          <a:p>
            <a:pPr>
              <a:buFont typeface="Wingdings" pitchFamily="2" charset="2"/>
              <a:buChar char="Ø"/>
            </a:pPr>
            <a:r>
              <a:rPr lang="en-US" dirty="0" smtClean="0"/>
              <a:t>Direct drive design reduces maintenance cost</a:t>
            </a:r>
          </a:p>
          <a:p>
            <a:pPr>
              <a:buFont typeface="Wingdings" pitchFamily="2" charset="2"/>
              <a:buChar char="Ø"/>
            </a:pPr>
            <a:r>
              <a:rPr lang="en-US" dirty="0" smtClean="0"/>
              <a:t>No leakage or contamination at the oversize end</a:t>
            </a:r>
          </a:p>
          <a:p>
            <a:endParaRPr lang="en-US" dirty="0"/>
          </a:p>
        </p:txBody>
      </p:sp>
      <p:sp>
        <p:nvSpPr>
          <p:cNvPr id="6" name="TextBox 5"/>
          <p:cNvSpPr txBox="1"/>
          <p:nvPr/>
        </p:nvSpPr>
        <p:spPr>
          <a:xfrm>
            <a:off x="304800" y="685800"/>
            <a:ext cx="6248400" cy="3477875"/>
          </a:xfrm>
          <a:prstGeom prst="rect">
            <a:avLst/>
          </a:prstGeom>
          <a:noFill/>
        </p:spPr>
        <p:txBody>
          <a:bodyPr wrap="square" rtlCol="0">
            <a:spAutoFit/>
          </a:bodyPr>
          <a:lstStyle/>
          <a:p>
            <a:pPr>
              <a:lnSpc>
                <a:spcPct val="200000"/>
              </a:lnSpc>
              <a:buFont typeface="Wingdings" pitchFamily="2" charset="2"/>
              <a:buChar char="Ø"/>
            </a:pPr>
            <a:r>
              <a:rPr lang="en-US" sz="1600" dirty="0" smtClean="0">
                <a:solidFill>
                  <a:schemeClr val="dk1"/>
                </a:solidFill>
              </a:rPr>
              <a:t> </a:t>
            </a:r>
            <a:r>
              <a:rPr lang="en-US" sz="1600" dirty="0" smtClean="0"/>
              <a:t>Design is cGMP – Current Good Manufacturing Practices compliance.</a:t>
            </a:r>
          </a:p>
          <a:p>
            <a:pPr>
              <a:lnSpc>
                <a:spcPct val="200000"/>
              </a:lnSpc>
              <a:buFont typeface="Wingdings" pitchFamily="2" charset="2"/>
              <a:buChar char="Ø"/>
            </a:pPr>
            <a:r>
              <a:rPr lang="en-US" sz="1600" dirty="0" smtClean="0"/>
              <a:t>All contact parts AISI 316 &amp; non contact parts AISI 304.</a:t>
            </a:r>
          </a:p>
          <a:p>
            <a:pPr>
              <a:lnSpc>
                <a:spcPct val="200000"/>
              </a:lnSpc>
              <a:buFont typeface="Wingdings" pitchFamily="2" charset="2"/>
              <a:buChar char="Ø"/>
            </a:pPr>
            <a:r>
              <a:rPr lang="en-US" sz="1600" dirty="0" smtClean="0"/>
              <a:t>Sieving and milling process are in one operation.</a:t>
            </a:r>
          </a:p>
          <a:p>
            <a:pPr>
              <a:lnSpc>
                <a:spcPct val="200000"/>
              </a:lnSpc>
              <a:buFont typeface="Wingdings" pitchFamily="2" charset="2"/>
              <a:buChar char="Ø"/>
            </a:pPr>
            <a:r>
              <a:rPr lang="en-US" sz="1600" dirty="0" smtClean="0"/>
              <a:t>Easy movable</a:t>
            </a:r>
          </a:p>
          <a:p>
            <a:pPr>
              <a:lnSpc>
                <a:spcPct val="200000"/>
              </a:lnSpc>
              <a:buFont typeface="Wingdings" pitchFamily="2" charset="2"/>
              <a:buChar char="Ø"/>
            </a:pPr>
            <a:r>
              <a:rPr lang="en-US" sz="1600" dirty="0" smtClean="0"/>
              <a:t>Easy to dismantle contact parts for clean.</a:t>
            </a:r>
          </a:p>
          <a:p>
            <a:pPr>
              <a:lnSpc>
                <a:spcPct val="200000"/>
              </a:lnSpc>
              <a:buFont typeface="Wingdings" pitchFamily="2" charset="2"/>
              <a:buChar char="Ø"/>
            </a:pPr>
            <a:r>
              <a:rPr lang="en-US" sz="1600" dirty="0" smtClean="0"/>
              <a:t>Enclosed drive for safety.</a:t>
            </a:r>
          </a:p>
          <a:p>
            <a:pPr>
              <a:lnSpc>
                <a:spcPct val="200000"/>
              </a:lnSpc>
              <a:buFont typeface="Wingdings" pitchFamily="2" charset="2"/>
              <a:buChar char="Ø"/>
            </a:pPr>
            <a:r>
              <a:rPr lang="en-US" sz="1600" dirty="0" smtClean="0"/>
              <a:t>A C frequency variable speed for sifter and milling drive</a:t>
            </a:r>
          </a:p>
        </p:txBody>
      </p:sp>
      <p:pic>
        <p:nvPicPr>
          <p:cNvPr id="10" name="Picture 2"/>
          <p:cNvPicPr>
            <a:picLocks noChangeAspect="1" noChangeArrowheads="1"/>
          </p:cNvPicPr>
          <p:nvPr/>
        </p:nvPicPr>
        <p:blipFill>
          <a:blip r:embed="rId2"/>
          <a:srcRect/>
          <a:stretch>
            <a:fillRect/>
          </a:stretch>
        </p:blipFill>
        <p:spPr bwMode="auto">
          <a:xfrm>
            <a:off x="5537199" y="228600"/>
            <a:ext cx="1092201" cy="457200"/>
          </a:xfrm>
          <a:prstGeom prst="rect">
            <a:avLst/>
          </a:prstGeom>
          <a:noFill/>
          <a:ln w="9525">
            <a:noFill/>
            <a:miter lim="800000"/>
            <a:headEnd/>
            <a:tailEnd/>
          </a:ln>
          <a:effectLst/>
        </p:spPr>
      </p:pic>
      <p:sp>
        <p:nvSpPr>
          <p:cNvPr id="11" name="TextBox 10"/>
          <p:cNvSpPr txBox="1"/>
          <p:nvPr/>
        </p:nvSpPr>
        <p:spPr>
          <a:xfrm>
            <a:off x="381000" y="6400800"/>
            <a:ext cx="3581400" cy="400110"/>
          </a:xfrm>
          <a:prstGeom prst="rect">
            <a:avLst/>
          </a:prstGeom>
          <a:noFill/>
        </p:spPr>
        <p:txBody>
          <a:bodyPr wrap="square" rtlCol="0">
            <a:spAutoFit/>
          </a:bodyPr>
          <a:lstStyle/>
          <a:p>
            <a:r>
              <a:rPr lang="en-US" sz="2000" b="1" u="sng" dirty="0" smtClean="0"/>
              <a:t>Advantageous\ Benefits  : </a:t>
            </a:r>
            <a:endParaRPr lang="en-US" sz="2000" b="1" u="sng" dirty="0"/>
          </a:p>
        </p:txBody>
      </p:sp>
      <p:sp>
        <p:nvSpPr>
          <p:cNvPr id="7" name="TextBox 6"/>
          <p:cNvSpPr txBox="1"/>
          <p:nvPr/>
        </p:nvSpPr>
        <p:spPr>
          <a:xfrm>
            <a:off x="381000" y="304800"/>
            <a:ext cx="1905000" cy="400110"/>
          </a:xfrm>
          <a:prstGeom prst="rect">
            <a:avLst/>
          </a:prstGeom>
          <a:noFill/>
        </p:spPr>
        <p:txBody>
          <a:bodyPr wrap="square" rtlCol="0">
            <a:spAutoFit/>
          </a:bodyPr>
          <a:lstStyle/>
          <a:p>
            <a:r>
              <a:rPr lang="en-US" sz="2000" b="1" u="sng" dirty="0" smtClean="0"/>
              <a:t>Silent Features : </a:t>
            </a:r>
            <a:endParaRPr lang="en-US" sz="2000" b="1" u="sng"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81000" y="6781800"/>
            <a:ext cx="2286000" cy="2057400"/>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t"/>
          <a:lstStyle/>
          <a:p>
            <a:pPr>
              <a:lnSpc>
                <a:spcPct val="150000"/>
              </a:lnSpc>
              <a:buFont typeface="Wingdings" pitchFamily="2" charset="2"/>
              <a:buChar char="Ø"/>
            </a:pPr>
            <a:r>
              <a:rPr lang="en-US" dirty="0" smtClean="0">
                <a:solidFill>
                  <a:schemeClr val="dk1"/>
                </a:solidFill>
              </a:rPr>
              <a:t>Pharmaceutical</a:t>
            </a:r>
          </a:p>
          <a:p>
            <a:pPr>
              <a:lnSpc>
                <a:spcPct val="150000"/>
              </a:lnSpc>
              <a:buFont typeface="Wingdings" pitchFamily="2" charset="2"/>
              <a:buChar char="Ø"/>
            </a:pPr>
            <a:r>
              <a:rPr lang="en-US" dirty="0" smtClean="0">
                <a:solidFill>
                  <a:schemeClr val="dk1"/>
                </a:solidFill>
              </a:rPr>
              <a:t>Food </a:t>
            </a:r>
          </a:p>
          <a:p>
            <a:pPr>
              <a:lnSpc>
                <a:spcPct val="150000"/>
              </a:lnSpc>
              <a:buFont typeface="Wingdings" pitchFamily="2" charset="2"/>
              <a:buChar char="Ø"/>
            </a:pPr>
            <a:r>
              <a:rPr lang="en-US" dirty="0" smtClean="0">
                <a:solidFill>
                  <a:schemeClr val="dk1"/>
                </a:solidFill>
              </a:rPr>
              <a:t> Chemical</a:t>
            </a:r>
          </a:p>
          <a:p>
            <a:pPr>
              <a:lnSpc>
                <a:spcPct val="150000"/>
              </a:lnSpc>
              <a:buFont typeface="Wingdings" pitchFamily="2" charset="2"/>
              <a:buChar char="Ø"/>
            </a:pPr>
            <a:r>
              <a:rPr lang="en-US" dirty="0" smtClean="0">
                <a:solidFill>
                  <a:schemeClr val="dk1"/>
                </a:solidFill>
              </a:rPr>
              <a:t> Cosmetics</a:t>
            </a:r>
          </a:p>
          <a:p>
            <a:pPr>
              <a:lnSpc>
                <a:spcPct val="150000"/>
              </a:lnSpc>
              <a:buFont typeface="Wingdings" pitchFamily="2" charset="2"/>
              <a:buChar char="Ø"/>
            </a:pPr>
            <a:r>
              <a:rPr lang="en-US" dirty="0" smtClean="0"/>
              <a:t> Allied Industry </a:t>
            </a:r>
            <a:endParaRPr lang="en-US" dirty="0" smtClean="0">
              <a:solidFill>
                <a:schemeClr val="dk1"/>
              </a:solidFill>
            </a:endParaRPr>
          </a:p>
        </p:txBody>
      </p:sp>
      <p:pic>
        <p:nvPicPr>
          <p:cNvPr id="15" name="Picture 2"/>
          <p:cNvPicPr>
            <a:picLocks noChangeAspect="1" noChangeArrowheads="1"/>
          </p:cNvPicPr>
          <p:nvPr/>
        </p:nvPicPr>
        <p:blipFill>
          <a:blip r:embed="rId2"/>
          <a:srcRect/>
          <a:stretch>
            <a:fillRect/>
          </a:stretch>
        </p:blipFill>
        <p:spPr bwMode="auto">
          <a:xfrm>
            <a:off x="5537199" y="228600"/>
            <a:ext cx="1092201" cy="457200"/>
          </a:xfrm>
          <a:prstGeom prst="rect">
            <a:avLst/>
          </a:prstGeom>
          <a:noFill/>
          <a:ln w="9525">
            <a:noFill/>
            <a:miter lim="800000"/>
            <a:headEnd/>
            <a:tailEnd/>
          </a:ln>
          <a:effectLst/>
        </p:spPr>
      </p:pic>
      <p:sp>
        <p:nvSpPr>
          <p:cNvPr id="16" name="TextBox 15"/>
          <p:cNvSpPr txBox="1"/>
          <p:nvPr/>
        </p:nvSpPr>
        <p:spPr>
          <a:xfrm>
            <a:off x="304800" y="6477000"/>
            <a:ext cx="3581400" cy="400110"/>
          </a:xfrm>
          <a:prstGeom prst="rect">
            <a:avLst/>
          </a:prstGeom>
          <a:noFill/>
        </p:spPr>
        <p:txBody>
          <a:bodyPr wrap="square" rtlCol="0">
            <a:spAutoFit/>
          </a:bodyPr>
          <a:lstStyle/>
          <a:p>
            <a:r>
              <a:rPr lang="en-US" sz="2000" b="1" u="sng" dirty="0" smtClean="0"/>
              <a:t>Application : </a:t>
            </a:r>
            <a:endParaRPr lang="en-US" sz="2000" b="1" u="sng" dirty="0"/>
          </a:p>
        </p:txBody>
      </p:sp>
      <p:sp>
        <p:nvSpPr>
          <p:cNvPr id="17" name="TextBox 16"/>
          <p:cNvSpPr txBox="1"/>
          <p:nvPr/>
        </p:nvSpPr>
        <p:spPr>
          <a:xfrm>
            <a:off x="304800" y="304800"/>
            <a:ext cx="2895600" cy="400110"/>
          </a:xfrm>
          <a:prstGeom prst="rect">
            <a:avLst/>
          </a:prstGeom>
          <a:noFill/>
        </p:spPr>
        <p:txBody>
          <a:bodyPr wrap="square" rtlCol="0">
            <a:spAutoFit/>
          </a:bodyPr>
          <a:lstStyle/>
          <a:p>
            <a:r>
              <a:rPr lang="en-US" sz="2000" b="1" u="sng" dirty="0" smtClean="0"/>
              <a:t>Technical Specification : </a:t>
            </a:r>
            <a:endParaRPr lang="en-US" sz="2000" b="1" u="sng" dirty="0"/>
          </a:p>
        </p:txBody>
      </p:sp>
      <p:sp>
        <p:nvSpPr>
          <p:cNvPr id="18" name="TextBox 17"/>
          <p:cNvSpPr txBox="1"/>
          <p:nvPr/>
        </p:nvSpPr>
        <p:spPr>
          <a:xfrm>
            <a:off x="152400" y="4191000"/>
            <a:ext cx="6553200" cy="400110"/>
          </a:xfrm>
          <a:prstGeom prst="rect">
            <a:avLst/>
          </a:prstGeom>
          <a:noFill/>
        </p:spPr>
        <p:txBody>
          <a:bodyPr wrap="square" rtlCol="0">
            <a:spAutoFit/>
          </a:bodyPr>
          <a:lstStyle/>
          <a:p>
            <a:r>
              <a:rPr lang="en-US" sz="2000" b="1" dirty="0" smtClean="0">
                <a:solidFill>
                  <a:schemeClr val="accent2"/>
                </a:solidFill>
              </a:rPr>
              <a:t>Single Source Provider for all your technical requirements. </a:t>
            </a:r>
            <a:endParaRPr lang="en-US" sz="2000" b="1" dirty="0">
              <a:solidFill>
                <a:schemeClr val="accent2"/>
              </a:solidFill>
            </a:endParaRPr>
          </a:p>
        </p:txBody>
      </p:sp>
      <p:sp>
        <p:nvSpPr>
          <p:cNvPr id="20" name="TextBox 19"/>
          <p:cNvSpPr txBox="1"/>
          <p:nvPr/>
        </p:nvSpPr>
        <p:spPr>
          <a:xfrm>
            <a:off x="152400" y="4648200"/>
            <a:ext cx="6705600" cy="923330"/>
          </a:xfrm>
          <a:prstGeom prst="rect">
            <a:avLst/>
          </a:prstGeom>
          <a:noFill/>
        </p:spPr>
        <p:txBody>
          <a:bodyPr wrap="square" rtlCol="0">
            <a:spAutoFit/>
          </a:bodyPr>
          <a:lstStyle/>
          <a:p>
            <a:r>
              <a:rPr lang="en-US" b="1" dirty="0" smtClean="0">
                <a:solidFill>
                  <a:srgbClr val="000099"/>
                </a:solidFill>
              </a:rPr>
              <a:t>One of the most important  “Siddhi Pharma Equipment” guideline is to be closest to our Customers. We strive to create end-to-end solutions that meet our clients needs and  their expectation. </a:t>
            </a:r>
          </a:p>
        </p:txBody>
      </p:sp>
      <p:pic>
        <p:nvPicPr>
          <p:cNvPr id="9" name="Picture 2"/>
          <p:cNvPicPr>
            <a:picLocks noChangeAspect="1" noChangeArrowheads="1"/>
          </p:cNvPicPr>
          <p:nvPr/>
        </p:nvPicPr>
        <p:blipFill>
          <a:blip r:embed="rId3"/>
          <a:srcRect/>
          <a:stretch>
            <a:fillRect/>
          </a:stretch>
        </p:blipFill>
        <p:spPr bwMode="auto">
          <a:xfrm>
            <a:off x="152400" y="1066800"/>
            <a:ext cx="6591300" cy="11620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498</TotalTime>
  <Words>384</Words>
  <Application>Microsoft Office PowerPoint</Application>
  <PresentationFormat>On-screen Show (4:3)</PresentationFormat>
  <Paragraphs>35</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Equity</vt:lpstr>
      <vt:lpstr>Slide 1</vt:lpstr>
      <vt:lpstr>Slide 2</vt:lpstr>
      <vt:lpstr>Slide 3</vt:lpstr>
      <vt:lpstr>Slide 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66</cp:revision>
  <dcterms:created xsi:type="dcterms:W3CDTF">2006-08-16T00:00:00Z</dcterms:created>
  <dcterms:modified xsi:type="dcterms:W3CDTF">2020-03-13T06:11:24Z</dcterms:modified>
</cp:coreProperties>
</file>